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EA2C6-480E-45EE-84AB-F56A4077671E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47A8D-41A5-4611-82A5-96EF0A9F5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C379C-F999-4178-8462-2518B93A4DA6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A841C-363F-4A4C-BE5A-C3BB987F3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6532-65EB-4AB8-A126-6DAC7E6F686C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B96-7D89-4C68-9CDF-05E322CE8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0AFF-C53E-4678-9132-2A34EC4AC8A3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4653-34AD-4D42-8A0B-B7411D36AD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76AFE-D612-4466-A3FD-72AB80C0E3A1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A0CD5-9E41-45B9-AA38-4AE8E4DE6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FA13A-6686-4418-87C3-CA4255C004F6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11005-7AA6-47CC-B2E2-C9FB8F38A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9F3AC-CCCC-44FA-98B4-857F8A2ADCCA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0A65F-91AC-4B91-8B4A-1DB7E4536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04CF-6C56-4605-A969-91F073C4C947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8F439-11A8-4EE8-9CF6-2C857867A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E5370-6C0C-4C47-BA08-F067C5CCC8C8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4868E-A4CB-4E31-9C49-FE51FB2B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F8087-9E73-4129-B38B-5F76B9738F92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34BD7-5C57-4762-8E59-EF03F3944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73F63-C0C2-4C9F-B53E-4E97C65BC189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7F29E-DE2E-42F0-AB89-A3C5A97C9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B27856-DD65-4C8A-ABFD-6AF89DD627E6}" type="datetimeFigureOut">
              <a:rPr lang="ru-RU"/>
              <a:pPr>
                <a:defRPr/>
              </a:pPr>
              <a:t>04.09.2018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E0929A-60F9-447E-B465-2490706F7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084263" y="1773238"/>
            <a:ext cx="7416800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</a:p>
          <a:p>
            <a:r>
              <a:rPr lang="ru-RU" sz="72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«Расы человека»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116013" y="765175"/>
            <a:ext cx="7848600" cy="535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Для всех угнетенных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Трудом </a:t>
            </a: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обожженных,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Разницы </a:t>
            </a: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в цвете кожи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-нет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людях – черных, белых, желтых-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Красная </a:t>
            </a: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кровь течет.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ru-RU" sz="3600" b="1" kern="0" dirty="0">
              <a:solidFill>
                <a:srgbClr val="FF0066"/>
              </a:solidFill>
              <a:latin typeface="Arial"/>
              <a:cs typeface="Arial"/>
            </a:endParaRPr>
          </a:p>
          <a:p>
            <a:pPr marL="342900" indent="-342900" algn="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600" b="1" i="1" kern="0" dirty="0">
                <a:solidFill>
                  <a:srgbClr val="FF0000"/>
                </a:solidFill>
                <a:latin typeface="Arial"/>
                <a:cs typeface="Arial"/>
              </a:rPr>
              <a:t>(Р. Рождественский)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9750" y="549275"/>
            <a:ext cx="8208963" cy="4413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4800" b="1" kern="0" dirty="0">
                <a:latin typeface="Times New Roman" pitchFamily="18" charset="0"/>
                <a:cs typeface="Times New Roman" pitchFamily="18" charset="0"/>
              </a:rPr>
              <a:t>Раса</a:t>
            </a:r>
            <a:r>
              <a:rPr lang="ru-RU" sz="4400" b="1" kern="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b="1" kern="0" dirty="0">
                <a:latin typeface="Times New Roman" pitchFamily="18" charset="0"/>
                <a:cs typeface="Times New Roman" pitchFamily="18" charset="0"/>
              </a:rPr>
              <a:t>это исторически сложившаяся группа людей, имеющая общие морфологические и физиологические наследственные особенности, а также традиции и </a:t>
            </a:r>
            <a:r>
              <a:rPr lang="ru-RU" sz="4400" b="1" kern="0" dirty="0">
                <a:latin typeface="Times New Roman" pitchFamily="18" charset="0"/>
                <a:cs typeface="Times New Roman" pitchFamily="18" charset="0"/>
              </a:rPr>
              <a:t>обычаи.</a:t>
            </a:r>
            <a:r>
              <a:rPr lang="ru-RU" sz="4400" kern="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476250"/>
            <a:ext cx="85725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2916238" y="908050"/>
            <a:ext cx="3095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Расы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755650" y="4437063"/>
            <a:ext cx="30241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Большие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5076825" y="4437063"/>
            <a:ext cx="35988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Маленькие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57188"/>
            <a:ext cx="8685213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203575" y="1052513"/>
            <a:ext cx="266382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Большие</a:t>
            </a:r>
          </a:p>
          <a:p>
            <a:pPr algn="ctr"/>
            <a:r>
              <a:rPr lang="ru-RU" sz="4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расы</a:t>
            </a:r>
          </a:p>
        </p:txBody>
      </p: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228600" y="4652963"/>
            <a:ext cx="26876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Негроидная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3195638" y="46990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Европеоидная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6364288" y="4652963"/>
            <a:ext cx="2549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Монголоидная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088" y="404813"/>
            <a:ext cx="79216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Негроидная раса</a:t>
            </a:r>
            <a:br>
              <a:rPr lang="ru-RU" sz="40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</a:br>
            <a:r>
              <a:rPr lang="ru-RU" sz="2400" b="1" kern="0" dirty="0">
                <a:latin typeface="Times New Roman" pitchFamily="18" charset="0"/>
                <a:ea typeface="+mj-ea"/>
                <a:cs typeface="Times New Roman" pitchFamily="18" charset="0"/>
              </a:rPr>
              <a:t>Представители негроидной расы – коренное население центральной и южной Африки, Австралии.</a:t>
            </a:r>
            <a:br>
              <a:rPr lang="ru-RU" sz="2400" b="1" kern="0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4213" y="1989138"/>
            <a:ext cx="7559675" cy="2886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Признаки:</a:t>
            </a:r>
            <a:br>
              <a:rPr lang="ru-RU" sz="2400" b="1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</a:br>
            <a:r>
              <a:rPr lang="ru-RU" sz="2800" kern="0" dirty="0">
                <a:latin typeface="Arial"/>
                <a:cs typeface="Arial"/>
              </a:rPr>
              <a:t>-волнистые или курчавые волосы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800" kern="0" dirty="0">
                <a:latin typeface="Arial"/>
                <a:cs typeface="Arial"/>
              </a:rPr>
              <a:t>широкий </a:t>
            </a:r>
            <a:r>
              <a:rPr lang="ru-RU" sz="2800" kern="0" dirty="0">
                <a:latin typeface="Arial"/>
                <a:cs typeface="Arial"/>
              </a:rPr>
              <a:t>нос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800" kern="0" dirty="0">
                <a:latin typeface="Arial"/>
                <a:cs typeface="Arial"/>
              </a:rPr>
              <a:t>толстые губы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800" kern="0" dirty="0">
                <a:latin typeface="Arial"/>
                <a:cs typeface="Arial"/>
              </a:rPr>
              <a:t>темная кожа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800" kern="0" dirty="0">
                <a:latin typeface="Arial"/>
                <a:cs typeface="Arial"/>
              </a:rPr>
              <a:t>слабо развита складка верхнего века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800" kern="0" dirty="0">
                <a:latin typeface="Arial"/>
                <a:cs typeface="Arial"/>
              </a:rPr>
              <a:t>борода и усы растут слабо</a:t>
            </a:r>
          </a:p>
        </p:txBody>
      </p:sp>
      <p:pic>
        <p:nvPicPr>
          <p:cNvPr id="17412" name="Picture 3" descr="C:\Users\Бакина\Desktop\8886516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0213" y="4365625"/>
            <a:ext cx="3238500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92163" y="333375"/>
            <a:ext cx="7559675" cy="1908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Европеоидная раса</a:t>
            </a:r>
            <a:br>
              <a:rPr lang="ru-RU" sz="40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atin typeface="Arial"/>
                <a:ea typeface="+mj-ea"/>
                <a:cs typeface="Arial"/>
              </a:rPr>
              <a:t>Представители европеоидной й расы –</a:t>
            </a:r>
            <a:br>
              <a:rPr lang="ru-RU" sz="2000" b="1" kern="0" dirty="0"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atin typeface="Arial"/>
                <a:ea typeface="+mj-ea"/>
                <a:cs typeface="Arial"/>
              </a:rPr>
              <a:t>Коренное население Европы, Южной Азии и северной Африки</a:t>
            </a:r>
            <a:r>
              <a:rPr lang="ru-RU" sz="4000" b="1" kern="0" dirty="0">
                <a:latin typeface="Arial"/>
                <a:ea typeface="+mj-ea"/>
                <a:cs typeface="Arial"/>
              </a:rPr>
              <a:t/>
            </a:r>
            <a:br>
              <a:rPr lang="ru-RU" sz="4000" b="1" kern="0" dirty="0">
                <a:latin typeface="Arial"/>
                <a:ea typeface="+mj-ea"/>
                <a:cs typeface="Arial"/>
              </a:rPr>
            </a:br>
            <a:endParaRPr lang="ru-RU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163" y="1979613"/>
            <a:ext cx="7380287" cy="2898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Признаки:</a:t>
            </a:r>
            <a:endParaRPr lang="ru-RU" sz="2400" b="1" i="1" kern="0" dirty="0"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</a:t>
            </a:r>
            <a:r>
              <a:rPr lang="ru-RU" sz="2400" b="1" kern="0" dirty="0">
                <a:latin typeface="Arial"/>
                <a:cs typeface="Arial"/>
              </a:rPr>
              <a:t>- светлая, иногда смуглая кожа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- прямые, иногда волнистые мягкие волосы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- длинный нос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- тонкие губы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- обычно хорошо развитые волосы на лице (усы, борода)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- слабо развита складка верхнего века</a:t>
            </a:r>
          </a:p>
        </p:txBody>
      </p:sp>
      <p:pic>
        <p:nvPicPr>
          <p:cNvPr id="18436" name="Picture 2" descr="C:\Users\Бакина\Desktop\1937114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4856163"/>
            <a:ext cx="2992437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27088" y="549275"/>
            <a:ext cx="7632700" cy="1908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  <a:t>Монголоидная раса</a:t>
            </a:r>
            <a:br>
              <a:rPr lang="ru-RU" sz="4000" b="1" kern="0" dirty="0">
                <a:solidFill>
                  <a:srgbClr val="FF0000"/>
                </a:solidFill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atin typeface="Arial"/>
                <a:ea typeface="+mj-ea"/>
                <a:cs typeface="Arial"/>
              </a:rPr>
              <a:t>Представители монголоидной расы –</a:t>
            </a:r>
            <a:br>
              <a:rPr lang="ru-RU" sz="2000" b="1" kern="0" dirty="0"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atin typeface="Arial"/>
                <a:ea typeface="+mj-ea"/>
                <a:cs typeface="Arial"/>
              </a:rPr>
              <a:t>Коренное население Центральной и Восточной Азии, Индонезии и Сибири.</a:t>
            </a:r>
            <a:r>
              <a:rPr lang="ru-RU" sz="4000" b="1" kern="0" dirty="0">
                <a:solidFill>
                  <a:srgbClr val="663300"/>
                </a:solidFill>
                <a:latin typeface="Arial"/>
                <a:ea typeface="+mj-ea"/>
                <a:cs typeface="Arial"/>
              </a:rPr>
              <a:t/>
            </a:r>
            <a:br>
              <a:rPr lang="ru-RU" sz="4000" b="1" kern="0" dirty="0">
                <a:solidFill>
                  <a:srgbClr val="663300"/>
                </a:solidFill>
                <a:latin typeface="Arial"/>
                <a:ea typeface="+mj-ea"/>
                <a:cs typeface="Arial"/>
              </a:rPr>
            </a:br>
            <a:endParaRPr lang="ru-RU" dirty="0">
              <a:latin typeface="+mn-lt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8313" y="2173288"/>
            <a:ext cx="8496300" cy="3022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Признаки:</a:t>
            </a:r>
            <a:endParaRPr lang="ru-RU" sz="2800" b="1" i="1" kern="0" dirty="0"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-  </a:t>
            </a:r>
            <a:r>
              <a:rPr lang="ru-RU" sz="2400" b="1" kern="0" dirty="0">
                <a:latin typeface="Arial"/>
                <a:cs typeface="Arial"/>
              </a:rPr>
              <a:t>черные, жесткие </a:t>
            </a:r>
            <a:r>
              <a:rPr lang="ru-RU" sz="2400" b="1" kern="0" dirty="0">
                <a:latin typeface="Arial"/>
                <a:cs typeface="Arial"/>
              </a:rPr>
              <a:t>волосы,</a:t>
            </a:r>
            <a:endParaRPr lang="ru-RU" sz="2400" b="1" kern="0" dirty="0"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-  усы и борода растут у них </a:t>
            </a:r>
            <a:r>
              <a:rPr lang="ru-RU" sz="2400" b="1" kern="0" dirty="0">
                <a:latin typeface="Arial"/>
                <a:cs typeface="Arial"/>
              </a:rPr>
              <a:t>слабо,</a:t>
            </a:r>
            <a:endParaRPr lang="ru-RU" sz="2400" b="1" kern="0" dirty="0"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-  кожа скорее смуглая, чем </a:t>
            </a:r>
            <a:r>
              <a:rPr lang="ru-RU" sz="2400" b="1" kern="0" dirty="0">
                <a:latin typeface="Arial"/>
                <a:cs typeface="Arial"/>
              </a:rPr>
              <a:t>светлая,</a:t>
            </a:r>
            <a:endParaRPr lang="ru-RU" sz="2400" b="1" kern="0" dirty="0"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400" b="1" kern="0" dirty="0">
                <a:latin typeface="Arial"/>
                <a:cs typeface="Arial"/>
              </a:rPr>
              <a:t>нос </a:t>
            </a:r>
            <a:r>
              <a:rPr lang="ru-RU" sz="2400" b="1" kern="0" dirty="0">
                <a:latin typeface="Arial"/>
                <a:cs typeface="Arial"/>
              </a:rPr>
              <a:t>средней ширины, выступает мало, </a:t>
            </a:r>
            <a:endParaRPr lang="ru-RU" sz="2400" b="1" kern="0" dirty="0">
              <a:latin typeface="Arial"/>
              <a:cs typeface="Arial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400" b="1" kern="0" dirty="0">
                <a:latin typeface="Arial"/>
                <a:cs typeface="Arial"/>
              </a:rPr>
              <a:t>широкое </a:t>
            </a:r>
            <a:r>
              <a:rPr lang="ru-RU" sz="2400" b="1" kern="0" dirty="0">
                <a:latin typeface="Arial"/>
                <a:cs typeface="Arial"/>
              </a:rPr>
              <a:t>лицо, выступающие скулы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    - </a:t>
            </a:r>
            <a:r>
              <a:rPr lang="ru-RU" sz="2400" b="1" kern="0" dirty="0">
                <a:latin typeface="Arial"/>
                <a:cs typeface="Arial"/>
              </a:rPr>
              <a:t>узкая глазная щель,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b="1" kern="0" dirty="0">
                <a:latin typeface="Arial"/>
                <a:cs typeface="Arial"/>
              </a:rPr>
              <a:t>              - </a:t>
            </a:r>
            <a:r>
              <a:rPr lang="ru-RU" sz="2400" b="1" kern="0" dirty="0">
                <a:latin typeface="Arial"/>
                <a:cs typeface="Arial"/>
              </a:rPr>
              <a:t>средние по толщине </a:t>
            </a:r>
            <a:r>
              <a:rPr lang="ru-RU" sz="2400" b="1" kern="0" dirty="0">
                <a:latin typeface="Arial"/>
                <a:cs typeface="Arial"/>
              </a:rPr>
              <a:t>губы</a:t>
            </a:r>
            <a:r>
              <a:rPr lang="ru-RU" sz="2400" b="1" kern="0" dirty="0">
                <a:latin typeface="Arial"/>
                <a:cs typeface="Arial"/>
              </a:rPr>
              <a:t>.</a:t>
            </a:r>
          </a:p>
        </p:txBody>
      </p:sp>
      <p:pic>
        <p:nvPicPr>
          <p:cNvPr id="19460" name="Picture 2" descr="C:\Users\Бакина\Desktop\bio-pz-1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2975" y="4754563"/>
            <a:ext cx="3109913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68313" y="981075"/>
            <a:ext cx="8280400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kern="0" dirty="0">
                <a:solidFill>
                  <a:srgbClr val="FF0000"/>
                </a:solidFill>
                <a:latin typeface="Arial"/>
                <a:cs typeface="Arial"/>
              </a:rPr>
              <a:t>Расогенез </a:t>
            </a:r>
            <a:r>
              <a:rPr lang="ru-RU" sz="4400" b="1" kern="0" dirty="0">
                <a:solidFill>
                  <a:srgbClr val="FF0000"/>
                </a:solidFill>
                <a:latin typeface="Arial"/>
                <a:cs typeface="Arial"/>
              </a:rPr>
              <a:t>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kern="0" dirty="0">
                <a:latin typeface="Arial"/>
                <a:cs typeface="Arial"/>
              </a:rPr>
              <a:t>процесс </a:t>
            </a:r>
            <a:r>
              <a:rPr lang="ru-RU" sz="4000" b="1" kern="0" dirty="0">
                <a:latin typeface="Arial"/>
                <a:cs typeface="Arial"/>
              </a:rPr>
              <a:t>возникновения и становления человеческих рас. </a:t>
            </a:r>
            <a:endParaRPr lang="ru-RU" sz="1600" dirty="0">
              <a:latin typeface="+mn-lt"/>
              <a:cs typeface="+mn-cs"/>
            </a:endParaRPr>
          </a:p>
        </p:txBody>
      </p:sp>
      <p:pic>
        <p:nvPicPr>
          <p:cNvPr id="20483" name="Picture 2" descr="C:\Users\Бакина\Desktop\21e8261646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9788" y="2852738"/>
            <a:ext cx="504031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Бакина\Desktop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95400" y="1052513"/>
            <a:ext cx="7848600" cy="5072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3200" b="1" kern="0" dirty="0">
                <a:latin typeface="Arial"/>
                <a:cs typeface="Arial"/>
              </a:rPr>
              <a:t>- естественный отбор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800" b="1" kern="0" dirty="0">
                <a:latin typeface="Arial"/>
                <a:cs typeface="Arial"/>
              </a:rPr>
              <a:t>             характер: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2800" b="1" kern="0" dirty="0">
                <a:latin typeface="Arial"/>
                <a:cs typeface="Arial"/>
              </a:rPr>
              <a:t>окружающей среды,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2800" b="1" kern="0" dirty="0">
                <a:latin typeface="Arial"/>
                <a:cs typeface="Arial"/>
              </a:rPr>
              <a:t>климата,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2800" b="1" kern="0" dirty="0">
                <a:latin typeface="Arial"/>
                <a:cs typeface="Arial"/>
              </a:rPr>
              <a:t> пищевых ресурсов,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ru-RU" sz="2800" b="1" kern="0" dirty="0">
                <a:latin typeface="Arial"/>
                <a:cs typeface="Arial"/>
              </a:rPr>
              <a:t>количеством солнечного света.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ru-RU" sz="3200" b="1" kern="0" dirty="0">
              <a:latin typeface="Arial"/>
              <a:cs typeface="Arial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3200" b="1" kern="0" dirty="0">
                <a:latin typeface="Arial"/>
                <a:cs typeface="Arial"/>
              </a:rPr>
              <a:t>- </a:t>
            </a:r>
            <a:r>
              <a:rPr lang="ru-RU" sz="3200" b="1" kern="0" dirty="0">
                <a:latin typeface="Arial"/>
                <a:cs typeface="Arial"/>
              </a:rPr>
              <a:t>мутации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3200" b="1" kern="0" dirty="0">
                <a:latin typeface="Arial"/>
                <a:cs typeface="Arial"/>
              </a:rPr>
              <a:t>- изоляция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sz="3200" b="1" kern="0" dirty="0">
                <a:latin typeface="Arial"/>
                <a:cs typeface="Arial"/>
              </a:rPr>
              <a:t>- смешение популяций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755650" y="404813"/>
            <a:ext cx="7632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 расогенеза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194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Бакина</dc:creator>
  <cp:lastModifiedBy>Виталий</cp:lastModifiedBy>
  <cp:revision>4</cp:revision>
  <dcterms:created xsi:type="dcterms:W3CDTF">2015-09-14T21:45:33Z</dcterms:created>
  <dcterms:modified xsi:type="dcterms:W3CDTF">2018-09-04T10:08:24Z</dcterms:modified>
</cp:coreProperties>
</file>