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5" r:id="rId3"/>
    <p:sldId id="257" r:id="rId4"/>
    <p:sldId id="265" r:id="rId5"/>
    <p:sldId id="277" r:id="rId6"/>
    <p:sldId id="268" r:id="rId7"/>
    <p:sldId id="276" r:id="rId8"/>
    <p:sldId id="267" r:id="rId9"/>
    <p:sldId id="283" r:id="rId10"/>
    <p:sldId id="279" r:id="rId11"/>
    <p:sldId id="280" r:id="rId12"/>
    <p:sldId id="281" r:id="rId13"/>
    <p:sldId id="27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85808"/>
    <a:srgbClr val="A14D07"/>
    <a:srgbClr val="FAF0F0"/>
    <a:srgbClr val="FFFFCC"/>
    <a:srgbClr val="99FF99"/>
    <a:srgbClr val="9AE494"/>
    <a:srgbClr val="FF99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9" autoAdjust="0"/>
    <p:restoredTop sz="94646" autoAdjust="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9277BE3-AA06-4D49-B155-D58A594B9248}" type="datetimeFigureOut">
              <a:rPr lang="ru-RU"/>
              <a:pPr>
                <a:defRPr/>
              </a:pPr>
              <a:t>25.02.2019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AB7319B-4258-4D70-A81F-0EB8FE43BF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4759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19459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36F861-4EE7-4417-BACC-9C8EFFC93C29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dirty="0" smtClean="0"/>
          </a:p>
        </p:txBody>
      </p:sp>
      <p:sp>
        <p:nvSpPr>
          <p:cNvPr id="2150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68B9354-6B13-48C8-A0F3-C049175DABC1}" type="slidenum">
              <a:rPr lang="ru-RU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28AA78-1ABF-4064-AC99-179ED92C3C88}" type="datetimeFigureOut">
              <a:rPr lang="ru-RU"/>
              <a:pPr>
                <a:defRPr/>
              </a:pPr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B0839A-CE1A-4491-AAF1-560614AA4E6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6DE9D6-618C-46EF-AC98-778F650A38AA}" type="datetimeFigureOut">
              <a:rPr lang="ru-RU"/>
              <a:pPr>
                <a:defRPr/>
              </a:pPr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C301E-921F-42D7-9CA4-4D091BEA5DA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D5562-C935-480C-9CFA-726399388EBF}" type="datetimeFigureOut">
              <a:rPr lang="ru-RU"/>
              <a:pPr>
                <a:defRPr/>
              </a:pPr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66E52-BDB4-4F73-B99F-5857261479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35F995-48F8-48F6-BD1D-F59C1A54632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42087-3371-4DBC-8CAA-D0859A6EA8C9}" type="datetimeFigureOut">
              <a:rPr lang="ru-RU"/>
              <a:pPr>
                <a:defRPr/>
              </a:pPr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5B6D5F-AE8B-4535-BCF7-E2DC57D0C78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11267-0CF1-4BE0-8AE4-44E84EEFA31F}" type="datetimeFigureOut">
              <a:rPr lang="ru-RU"/>
              <a:pPr>
                <a:defRPr/>
              </a:pPr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529FD3-B9E5-49C8-9E9A-94089F889F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0F827B-6A8D-40AE-8FF0-321C6C4CF5CC}" type="datetimeFigureOut">
              <a:rPr lang="ru-RU"/>
              <a:pPr>
                <a:defRPr/>
              </a:pPr>
              <a:t>25.02.2019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50B84-CED6-4E35-85D3-B23A841787C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F4C569-9A46-4F6B-92B7-84860EF90358}" type="datetimeFigureOut">
              <a:rPr lang="ru-RU"/>
              <a:pPr>
                <a:defRPr/>
              </a:pPr>
              <a:t>25.02.2019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B75D46-BE82-44CC-88E7-2FFFE10788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1A760-526A-4F65-93F6-CF726E893165}" type="datetimeFigureOut">
              <a:rPr lang="ru-RU"/>
              <a:pPr>
                <a:defRPr/>
              </a:pPr>
              <a:t>25.02.2019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C31459-30A0-4A3E-9B5B-36968B473D6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DB929-F298-4E4F-9003-998CD0EE0AB6}" type="datetimeFigureOut">
              <a:rPr lang="ru-RU"/>
              <a:pPr>
                <a:defRPr/>
              </a:pPr>
              <a:t>25.02.2019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08823-3F3D-4A94-B2E8-677497F17B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2B4E4-598B-49C5-A3CE-5F936FF4BAA5}" type="datetimeFigureOut">
              <a:rPr lang="ru-RU"/>
              <a:pPr>
                <a:defRPr/>
              </a:pPr>
              <a:t>25.02.2019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969D7B-1943-4F6B-92B9-2AAF7DBAFAD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C129FE-51DA-45C4-A77D-F50F319E31BF}" type="datetimeFigureOut">
              <a:rPr lang="ru-RU"/>
              <a:pPr>
                <a:defRPr/>
              </a:pPr>
              <a:t>25.02.2019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85DC29-A8A9-4321-84D9-3285A0F0D9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5648239-F702-41E7-8A56-6DD6FA812F5B}" type="datetimeFigureOut">
              <a:rPr lang="ru-RU"/>
              <a:pPr>
                <a:defRPr/>
              </a:pPr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9441226-2286-46B9-AEE2-5B04E867836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61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4" descr="http://medicalhandbook.ru/images/encyclopedy/Spinal_Cor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7704" y="1922800"/>
            <a:ext cx="6194425" cy="464661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584200" y="476250"/>
            <a:ext cx="8029575" cy="1446550"/>
          </a:xfrm>
          <a:prstGeom prst="rect">
            <a:avLst/>
          </a:prstGeom>
          <a:gradFill>
            <a:gsLst>
              <a:gs pos="0">
                <a:schemeClr val="accent2">
                  <a:lumMod val="60000"/>
                  <a:lumOff val="40000"/>
                </a:schemeClr>
              </a:gs>
              <a:gs pos="50000">
                <a:srgbClr val="FFFF99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Строение и функции спинного мозга</a:t>
            </a:r>
            <a:endParaRPr lang="ru-RU" sz="4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Закрепление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Какой элемент соматической рефлекторной дуги полностью расположен в спинном мозге?</a:t>
            </a:r>
          </a:p>
          <a:p>
            <a:pPr marL="0" indent="0">
              <a:buNone/>
            </a:pPr>
            <a:r>
              <a:rPr lang="ru-RU" dirty="0"/>
              <a:t>1)двигательный нейрон</a:t>
            </a:r>
          </a:p>
          <a:p>
            <a:pPr marL="0" indent="0">
              <a:buNone/>
            </a:pPr>
            <a:r>
              <a:rPr lang="ru-RU" dirty="0"/>
              <a:t>2)рецептор</a:t>
            </a:r>
          </a:p>
          <a:p>
            <a:pPr marL="0" indent="0">
              <a:buNone/>
            </a:pPr>
            <a:r>
              <a:rPr lang="ru-RU" dirty="0"/>
              <a:t>3)вставочный нейрон</a:t>
            </a:r>
          </a:p>
          <a:p>
            <a:pPr marL="0" indent="0">
              <a:buNone/>
            </a:pPr>
            <a:r>
              <a:rPr lang="ru-RU" dirty="0"/>
              <a:t>4)рабочий орган</a:t>
            </a:r>
          </a:p>
        </p:txBody>
      </p:sp>
    </p:spTree>
    <p:extLst>
      <p:ext uri="{BB962C8B-B14F-4D97-AF65-F5344CB8AC3E}">
        <p14:creationId xmlns:p14="http://schemas.microsoft.com/office/powerpoint/2010/main" val="39901186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Закрепление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>
                <a:solidFill>
                  <a:srgbClr val="333333"/>
                </a:solidFill>
                <a:latin typeface="PT Sans"/>
              </a:rPr>
              <a:t>Что обозначено на рисунке буквой А?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333333"/>
                </a:solidFill>
                <a:latin typeface="PT Sans"/>
              </a:rPr>
              <a:t>1)серое вещество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333333"/>
                </a:solidFill>
                <a:latin typeface="PT Sans"/>
              </a:rPr>
              <a:t>2)белое вещество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333333"/>
                </a:solidFill>
                <a:latin typeface="PT Sans"/>
              </a:rPr>
              <a:t>3)нервный узел</a:t>
            </a:r>
          </a:p>
          <a:p>
            <a:pPr marL="0" indent="0" algn="just">
              <a:buNone/>
            </a:pPr>
            <a:r>
              <a:rPr lang="ru-RU" dirty="0">
                <a:solidFill>
                  <a:srgbClr val="333333"/>
                </a:solidFill>
                <a:latin typeface="PT Sans"/>
              </a:rPr>
              <a:t>4)корешок спинного мозга</a:t>
            </a:r>
          </a:p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4581128"/>
            <a:ext cx="321945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46726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Закрепление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Количество </a:t>
            </a:r>
            <a:r>
              <a:rPr lang="ru-RU" dirty="0"/>
              <a:t>спинномозговых нервов составляет:</a:t>
            </a:r>
          </a:p>
          <a:p>
            <a:pPr marL="0" indent="0">
              <a:buNone/>
            </a:pPr>
            <a:r>
              <a:rPr lang="ru-RU" dirty="0" smtClean="0"/>
              <a:t>1. </a:t>
            </a:r>
            <a:r>
              <a:rPr lang="ru-RU" dirty="0"/>
              <a:t>21 пара</a:t>
            </a:r>
          </a:p>
          <a:p>
            <a:pPr marL="0" indent="0">
              <a:buNone/>
            </a:pPr>
            <a:r>
              <a:rPr lang="ru-RU" dirty="0" smtClean="0"/>
              <a:t>2. </a:t>
            </a:r>
            <a:r>
              <a:rPr lang="ru-RU" dirty="0"/>
              <a:t>40 пар</a:t>
            </a:r>
          </a:p>
          <a:p>
            <a:pPr marL="0" indent="0">
              <a:buNone/>
            </a:pPr>
            <a:r>
              <a:rPr lang="ru-RU" dirty="0"/>
              <a:t>3</a:t>
            </a:r>
            <a:r>
              <a:rPr lang="ru-RU" dirty="0" smtClean="0"/>
              <a:t>. </a:t>
            </a:r>
            <a:r>
              <a:rPr lang="ru-RU" dirty="0"/>
              <a:t>31 пара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1392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Стр. 56 – 57, записи в тетради.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71570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3425" y="695325"/>
            <a:ext cx="7993063" cy="922338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rgbClr val="FFFF99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Comic Sans MS" pitchFamily="66" charset="0"/>
              </a:rPr>
              <a:t>Спинной мозг расположен в позвоночном канале и у взрослых представляет собой длинный (45 см у мужчин и 41-42 см у женщин) цилиндрический тяж, массой </a:t>
            </a:r>
            <a:r>
              <a:rPr lang="ru-RU" dirty="0" smtClean="0">
                <a:latin typeface="Comic Sans MS" pitchFamily="66" charset="0"/>
              </a:rPr>
              <a:t>34-38 </a:t>
            </a:r>
            <a:r>
              <a:rPr lang="ru-RU" dirty="0">
                <a:latin typeface="Comic Sans MS" pitchFamily="66" charset="0"/>
              </a:rPr>
              <a:t>г и диаметром около1 см.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33425" y="2133600"/>
            <a:ext cx="7993063" cy="922338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rgbClr val="FFFF99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Comic Sans MS" pitchFamily="66" charset="0"/>
              </a:rPr>
              <a:t>Начинается спинной мозг на уровне большого затылочного отверстия черепа и заканчивается коническим заострением, на уровне 2-го поясничного позвонка.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95338" y="3716338"/>
            <a:ext cx="7993062" cy="923925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rgbClr val="FFFF99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Comic Sans MS" pitchFamily="66" charset="0"/>
              </a:rPr>
              <a:t>Спинной мозг намного короче позвоночника и из-за этого нервные корешки, отходящие от спинного мозга образуют густой пучок, который носит название “конского хвоста”.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650" y="195263"/>
            <a:ext cx="2760663" cy="6467475"/>
          </a:xfrm>
          <a:prstGeom prst="rect">
            <a:avLst/>
          </a:prstGeom>
          <a:ln/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3516313" y="195263"/>
            <a:ext cx="5351462" cy="280193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r>
              <a:rPr lang="ru-RU" sz="3000" dirty="0" smtClean="0">
                <a:solidFill>
                  <a:srgbClr val="C00000"/>
                </a:solidFill>
                <a:latin typeface="Comic Sans MS" pitchFamily="66" charset="0"/>
              </a:rPr>
              <a:t>Строение:</a:t>
            </a:r>
          </a:p>
          <a:p>
            <a:pPr marL="342900" indent="-342900" algn="l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200" dirty="0" smtClean="0">
                <a:solidFill>
                  <a:srgbClr val="002060"/>
                </a:solidFill>
                <a:latin typeface="Comic Sans MS" pitchFamily="66" charset="0"/>
              </a:rPr>
              <a:t>Пять отделов: шейный, грудной, поясничный, крестцовый, копчиковый</a:t>
            </a:r>
          </a:p>
          <a:p>
            <a:pPr marL="342900" indent="-342900" algn="l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200" dirty="0" smtClean="0">
                <a:solidFill>
                  <a:srgbClr val="002060"/>
                </a:solidFill>
                <a:latin typeface="Comic Sans MS" pitchFamily="66" charset="0"/>
              </a:rPr>
              <a:t>Окружен тремя оболочками:</a:t>
            </a:r>
          </a:p>
          <a:p>
            <a:pPr marL="342900" indent="-342900" algn="l"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v"/>
              <a:defRPr/>
            </a:pPr>
            <a:endParaRPr lang="ru-RU" sz="2400" dirty="0" smtClean="0">
              <a:solidFill>
                <a:srgbClr val="C00000"/>
              </a:solidFill>
              <a:latin typeface="Comic Sans MS" pitchFamily="66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endParaRPr lang="ru-RU" sz="2400" dirty="0" smtClean="0">
              <a:solidFill>
                <a:srgbClr val="002060"/>
              </a:solidFill>
              <a:latin typeface="Comic Sans MS" pitchFamily="66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defRPr/>
            </a:pPr>
            <a:endParaRPr lang="ru-RU" sz="2400" dirty="0">
              <a:solidFill>
                <a:srgbClr val="002060"/>
              </a:solidFill>
              <a:latin typeface="Comic Sans MS" pitchFamily="66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08400" y="2882900"/>
            <a:ext cx="1663700" cy="25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Прямоугольник 1"/>
          <p:cNvSpPr>
            <a:spLocks noChangeArrowheads="1"/>
          </p:cNvSpPr>
          <p:nvPr/>
        </p:nvSpPr>
        <p:spPr bwMode="auto">
          <a:xfrm>
            <a:off x="5395913" y="4797425"/>
            <a:ext cx="11493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2060"/>
                </a:solidFill>
                <a:latin typeface="Comic Sans MS" pitchFamily="66" charset="0"/>
              </a:rPr>
              <a:t>Твердая </a:t>
            </a:r>
            <a:endParaRPr lang="ru-RU">
              <a:latin typeface="Calibri" pitchFamily="34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5403850" y="4076700"/>
            <a:ext cx="145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2060"/>
                </a:solidFill>
                <a:latin typeface="Comic Sans MS" pitchFamily="66" charset="0"/>
              </a:rPr>
              <a:t>Паутинная </a:t>
            </a:r>
            <a:endParaRPr lang="ru-RU">
              <a:latin typeface="Calibri" pitchFamily="34" charset="0"/>
            </a:endParaRP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5403850" y="3500438"/>
            <a:ext cx="103187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2060"/>
                </a:solidFill>
                <a:latin typeface="Comic Sans MS" pitchFamily="66" charset="0"/>
              </a:rPr>
              <a:t>Мягкая </a:t>
            </a:r>
            <a:endParaRPr lang="ru-RU">
              <a:latin typeface="Calibri" pitchFamily="34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5372100" y="2944813"/>
            <a:ext cx="17494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>
                <a:solidFill>
                  <a:srgbClr val="002060"/>
                </a:solidFill>
                <a:latin typeface="Comic Sans MS" pitchFamily="66" charset="0"/>
              </a:rPr>
              <a:t>Спинной мозг</a:t>
            </a:r>
            <a:endParaRPr lang="ru-RU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 стрелкой 3"/>
          <p:cNvCxnSpPr/>
          <p:nvPr/>
        </p:nvCxnSpPr>
        <p:spPr>
          <a:xfrm flipV="1">
            <a:off x="1510569" y="3356992"/>
            <a:ext cx="1640501" cy="544706"/>
          </a:xfrm>
          <a:prstGeom prst="straightConnector1">
            <a:avLst/>
          </a:prstGeom>
          <a:ln w="41275">
            <a:gradFill>
              <a:gsLst>
                <a:gs pos="0">
                  <a:schemeClr val="accent2">
                    <a:lumMod val="75000"/>
                  </a:schemeClr>
                </a:gs>
                <a:gs pos="50000">
                  <a:srgbClr val="FFFF00"/>
                </a:gs>
                <a:gs pos="100000">
                  <a:schemeClr val="accent5">
                    <a:lumMod val="75000"/>
                  </a:schemeClr>
                </a:gs>
              </a:gsLst>
              <a:lin ang="5400000" scaled="0"/>
            </a:gra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Прямая со стрелкой 8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22850" y="3090863"/>
            <a:ext cx="2060575" cy="395287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7073900" y="3100388"/>
            <a:ext cx="203835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Серое вещество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3850" y="3716338"/>
            <a:ext cx="2038350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1">
                    <a:lumMod val="75000"/>
                  </a:schemeClr>
                </a:solidFill>
                <a:latin typeface="Comic Sans MS" pitchFamily="66" charset="0"/>
              </a:rPr>
              <a:t>Белое вещество</a:t>
            </a:r>
          </a:p>
        </p:txBody>
      </p:sp>
      <p:pic>
        <p:nvPicPr>
          <p:cNvPr id="15" name="Прямая со стрелкой 14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02013" y="3163888"/>
            <a:ext cx="1566862" cy="1858962"/>
          </a:xfrm>
          <a:prstGeom prst="rect">
            <a:avLst/>
          </a:prstGeom>
          <a:noFill/>
        </p:spPr>
      </p:pic>
      <p:sp>
        <p:nvSpPr>
          <p:cNvPr id="17" name="TextBox 16"/>
          <p:cNvSpPr txBox="1"/>
          <p:nvPr/>
        </p:nvSpPr>
        <p:spPr>
          <a:xfrm>
            <a:off x="827088" y="404813"/>
            <a:ext cx="7777162" cy="461962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rgbClr val="FFFFCC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latin typeface="Comic Sans MS" pitchFamily="66" charset="0"/>
              </a:rPr>
              <a:t>Поперечный разрез спинного мозга: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670075"/>
            <a:ext cx="9112250" cy="37203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1"/>
          <p:cNvSpPr>
            <a:spLocks noGrp="1"/>
          </p:cNvSpPr>
          <p:nvPr>
            <p:ph type="ctrTitle"/>
          </p:nvPr>
        </p:nvSpPr>
        <p:spPr>
          <a:xfrm>
            <a:off x="827088" y="2346325"/>
            <a:ext cx="7705725" cy="1071563"/>
          </a:xfr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rgbClr val="FFFFCC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0"/>
          </a:gradFill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Значение спинномозговой жидкости</a:t>
            </a:r>
            <a:endParaRPr lang="ru-RU" sz="3200" b="1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35025" y="3789363"/>
            <a:ext cx="7705725" cy="2663825"/>
          </a:xfr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rgbClr val="FFFFCC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0"/>
          </a:gradFill>
        </p:spPr>
        <p:txBody>
          <a:bodyPr rtlCol="0">
            <a:normAutofit/>
          </a:bodyPr>
          <a:lstStyle/>
          <a:p>
            <a:pPr marL="514350" indent="-514350" algn="l" fontAlgn="auto">
              <a:spcAft>
                <a:spcPts val="0"/>
              </a:spcAft>
              <a:buFont typeface="Wingdings 2" pitchFamily="18" charset="2"/>
              <a:buAutoNum type="arabicPeriod"/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Проведение питательных веществ к клеткам спинного мозга</a:t>
            </a:r>
          </a:p>
          <a:p>
            <a:pPr marL="514350" indent="-514350" algn="l" fontAlgn="auto">
              <a:spcAft>
                <a:spcPts val="0"/>
              </a:spcAft>
              <a:buFont typeface="Wingdings 2" pitchFamily="18" charset="2"/>
              <a:buAutoNum type="arabicPeriod"/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Амортизатор</a:t>
            </a:r>
          </a:p>
          <a:p>
            <a:pPr marL="514350" indent="-514350" algn="l" fontAlgn="auto">
              <a:spcAft>
                <a:spcPts val="0"/>
              </a:spcAft>
              <a:buFont typeface="Wingdings 2" pitchFamily="18" charset="2"/>
              <a:buAutoNum type="arabicPeriod"/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Принимает участие в удалении продуктов обмена</a:t>
            </a:r>
          </a:p>
          <a:p>
            <a:pPr marL="514350" indent="-514350" algn="l" fontAlgn="auto">
              <a:spcAft>
                <a:spcPts val="0"/>
              </a:spcAft>
              <a:buFont typeface="Wingdings 2" pitchFamily="18" charset="2"/>
              <a:buAutoNum type="arabicPeriod"/>
              <a:defRPr/>
            </a:pPr>
            <a:r>
              <a:rPr lang="ru-RU" sz="2400" b="1" dirty="0" smtClean="0">
                <a:solidFill>
                  <a:srgbClr val="002060"/>
                </a:solidFill>
                <a:latin typeface="Comic Sans MS" pitchFamily="66" charset="0"/>
              </a:rPr>
              <a:t>Обладает бактерицидными свойствами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827088" y="404813"/>
            <a:ext cx="7705725" cy="1511300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rgbClr val="FFFFCC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0"/>
          </a:gradFill>
        </p:spPr>
        <p:txBody>
          <a:bodyPr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solidFill>
                  <a:srgbClr val="FF0000"/>
                </a:solidFill>
                <a:latin typeface="Comic Sans MS" pitchFamily="66" charset="0"/>
              </a:rPr>
              <a:t>Спинномозговая жидкость:</a:t>
            </a:r>
          </a:p>
          <a:p>
            <a:pPr marL="457200" indent="-457200" algn="l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Количество: 120 – 150 мл в сутки</a:t>
            </a:r>
          </a:p>
          <a:p>
            <a:pPr marL="457200" indent="-457200" algn="l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ru-RU" sz="2400" b="1" dirty="0" smtClean="0">
                <a:solidFill>
                  <a:schemeClr val="accent3">
                    <a:lumMod val="75000"/>
                  </a:schemeClr>
                </a:solidFill>
                <a:latin typeface="Comic Sans MS" pitchFamily="66" charset="0"/>
              </a:rPr>
              <a:t>Способна обновляться до шести раз в сутки</a:t>
            </a:r>
            <a:endParaRPr lang="ru-RU" sz="2400" b="1" dirty="0">
              <a:solidFill>
                <a:schemeClr val="accent3">
                  <a:lumMod val="75000"/>
                </a:schemeClr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build="p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4213" y="404813"/>
            <a:ext cx="3671887" cy="2400300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rgbClr val="FFFFCC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Comic Sans MS" pitchFamily="66" charset="0"/>
              </a:rPr>
              <a:t>Спинной мозг разделяется на сегменты, от каждого из которых отходит пара смешанных (т. е. содержащих двигательные и чувствительные волокна) спинномозговых нервов.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C00000"/>
                </a:solidFill>
                <a:latin typeface="Comic Sans MS" pitchFamily="66" charset="0"/>
              </a:rPr>
              <a:t>Всего таких пар 31. 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042988" y="5876925"/>
            <a:ext cx="7561262" cy="646113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rgbClr val="FFFFCC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rgbClr val="002060"/>
                </a:solidFill>
                <a:latin typeface="Comic Sans MS" pitchFamily="66" charset="0"/>
              </a:rPr>
              <a:t>Каждый сегмент спинного мозга иннервирует определенный участок тела человека.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4163" y="376238"/>
            <a:ext cx="1511300" cy="517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681038" y="3284538"/>
            <a:ext cx="3673475" cy="1847850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rgbClr val="FFFFCC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>
                <a:latin typeface="Comic Sans MS" pitchFamily="66" charset="0"/>
              </a:rPr>
              <a:t>Нервы </a:t>
            </a:r>
            <a:r>
              <a:rPr lang="ru-RU" dirty="0">
                <a:solidFill>
                  <a:srgbClr val="C00000"/>
                </a:solidFill>
                <a:latin typeface="Comic Sans MS" pitchFamily="66" charset="0"/>
              </a:rPr>
              <a:t>шейных</a:t>
            </a:r>
            <a:r>
              <a:rPr lang="ru-RU" dirty="0">
                <a:latin typeface="Comic Sans MS" pitchFamily="66" charset="0"/>
              </a:rPr>
              <a:t> и </a:t>
            </a:r>
            <a:r>
              <a:rPr lang="ru-RU" dirty="0">
                <a:solidFill>
                  <a:srgbClr val="C00000"/>
                </a:solidFill>
                <a:latin typeface="Comic Sans MS" pitchFamily="66" charset="0"/>
              </a:rPr>
              <a:t>верхних</a:t>
            </a:r>
            <a:r>
              <a:rPr lang="ru-RU" dirty="0">
                <a:latin typeface="Comic Sans MS" pitchFamily="66" charset="0"/>
              </a:rPr>
              <a:t> грудных сегментов иннервируют </a:t>
            </a:r>
            <a:r>
              <a:rPr lang="ru-RU" dirty="0">
                <a:solidFill>
                  <a:srgbClr val="C00000"/>
                </a:solidFill>
                <a:latin typeface="Comic Sans MS" pitchFamily="66" charset="0"/>
              </a:rPr>
              <a:t>мышцы шеи</a:t>
            </a:r>
            <a:r>
              <a:rPr lang="ru-RU" dirty="0">
                <a:latin typeface="Comic Sans MS" pitchFamily="66" charset="0"/>
              </a:rPr>
              <a:t>, </a:t>
            </a:r>
            <a:r>
              <a:rPr lang="ru-RU" dirty="0">
                <a:solidFill>
                  <a:srgbClr val="C00000"/>
                </a:solidFill>
                <a:latin typeface="Comic Sans MS" pitchFamily="66" charset="0"/>
              </a:rPr>
              <a:t>верхние конечности </a:t>
            </a:r>
            <a:r>
              <a:rPr lang="ru-RU" dirty="0">
                <a:latin typeface="Comic Sans MS" pitchFamily="66" charset="0"/>
              </a:rPr>
              <a:t>и </a:t>
            </a:r>
            <a:r>
              <a:rPr lang="ru-RU" dirty="0">
                <a:solidFill>
                  <a:srgbClr val="C00000"/>
                </a:solidFill>
                <a:latin typeface="Comic Sans MS" pitchFamily="66" charset="0"/>
              </a:rPr>
              <a:t>органы, расположенные в грудной полости</a:t>
            </a:r>
            <a:r>
              <a:rPr lang="ru-RU" sz="2400" b="1" dirty="0">
                <a:solidFill>
                  <a:srgbClr val="C00000"/>
                </a:solidFill>
                <a:latin typeface="Comic Sans MS" pitchFamily="66" charset="0"/>
              </a:rPr>
              <a:t>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84213" y="3357563"/>
            <a:ext cx="3671887" cy="1708150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rgbClr val="FFFFCC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100" dirty="0">
                <a:latin typeface="Comic Sans MS" pitchFamily="66" charset="0"/>
              </a:rPr>
              <a:t>Нервы н</a:t>
            </a:r>
            <a:r>
              <a:rPr lang="ru-RU" sz="2100" dirty="0">
                <a:solidFill>
                  <a:srgbClr val="C00000"/>
                </a:solidFill>
                <a:latin typeface="Comic Sans MS" pitchFamily="66" charset="0"/>
              </a:rPr>
              <a:t>ижних грудных и верхних поясничных сегментов </a:t>
            </a:r>
            <a:r>
              <a:rPr lang="ru-RU" sz="2100" dirty="0">
                <a:solidFill>
                  <a:srgbClr val="002060"/>
                </a:solidFill>
                <a:latin typeface="Comic Sans MS" pitchFamily="66" charset="0"/>
              </a:rPr>
              <a:t>иннервируют</a:t>
            </a:r>
            <a:r>
              <a:rPr lang="ru-RU" sz="2100" dirty="0">
                <a:solidFill>
                  <a:srgbClr val="C00000"/>
                </a:solidFill>
                <a:latin typeface="Comic Sans MS" pitchFamily="66" charset="0"/>
              </a:rPr>
              <a:t> мыш­цы туловища и органы брюшной полости.</a:t>
            </a:r>
            <a:endParaRPr lang="ru-RU" sz="21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96913" y="3284538"/>
            <a:ext cx="3671887" cy="2354262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rgbClr val="FFFFCC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100" dirty="0">
                <a:latin typeface="Comic Sans MS" pitchFamily="66" charset="0"/>
              </a:rPr>
              <a:t>Нервы </a:t>
            </a:r>
            <a:r>
              <a:rPr lang="ru-RU" sz="2100" dirty="0">
                <a:solidFill>
                  <a:srgbClr val="C00000"/>
                </a:solidFill>
                <a:latin typeface="Comic Sans MS" pitchFamily="66" charset="0"/>
              </a:rPr>
              <a:t>нижних поясничных и крестцовых сегментов</a:t>
            </a:r>
            <a:r>
              <a:rPr lang="ru-RU" sz="2100" dirty="0">
                <a:latin typeface="Comic Sans MS" pitchFamily="66" charset="0"/>
              </a:rPr>
              <a:t> управляют работой </a:t>
            </a:r>
            <a:r>
              <a:rPr lang="ru-RU" sz="2100" dirty="0">
                <a:solidFill>
                  <a:srgbClr val="C00000"/>
                </a:solidFill>
                <a:latin typeface="Comic Sans MS" pitchFamily="66" charset="0"/>
              </a:rPr>
              <a:t>мышц нижних конечностей и органами, расположенными в тазовой области</a:t>
            </a:r>
            <a:endParaRPr lang="ru-RU" sz="2100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7" grpId="0" animBg="1"/>
      <p:bldP spid="8" grpId="0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-26988"/>
            <a:ext cx="8229600" cy="1143001"/>
          </a:xfrm>
        </p:spPr>
        <p:txBody>
          <a:bodyPr/>
          <a:lstStyle/>
          <a:p>
            <a:r>
              <a:rPr lang="ru-RU" b="1" smtClean="0">
                <a:solidFill>
                  <a:srgbClr val="C00000"/>
                </a:solidFill>
                <a:latin typeface="Comic Sans MS" pitchFamily="66" charset="0"/>
              </a:rPr>
              <a:t>Функции спинного мозга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131840" y="1052736"/>
            <a:ext cx="2952328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Спинной мозг</a:t>
            </a:r>
            <a:endParaRPr lang="ru-RU" sz="28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1986536"/>
            <a:ext cx="3240360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Серое вещество</a:t>
            </a:r>
            <a:endParaRPr lang="ru-RU" sz="2800" b="1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324180" y="1988840"/>
            <a:ext cx="338437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Белое вещество</a:t>
            </a:r>
            <a:endParaRPr lang="ru-RU" sz="2800" b="1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5292080" y="1628800"/>
            <a:ext cx="792088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 flipH="1">
            <a:off x="2699792" y="1628800"/>
            <a:ext cx="864096" cy="360040"/>
          </a:xfrm>
          <a:prstGeom prst="straightConnector1">
            <a:avLst/>
          </a:prstGeom>
          <a:ln w="158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4" idx="2"/>
            <a:endCxn id="13" idx="0"/>
          </p:cNvCxnSpPr>
          <p:nvPr/>
        </p:nvCxnSpPr>
        <p:spPr>
          <a:xfrm>
            <a:off x="1943708" y="2562600"/>
            <a:ext cx="0" cy="50636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Прямоугольник 12"/>
          <p:cNvSpPr/>
          <p:nvPr/>
        </p:nvSpPr>
        <p:spPr>
          <a:xfrm>
            <a:off x="323528" y="3068960"/>
            <a:ext cx="3240360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i="1" dirty="0" smtClean="0"/>
              <a:t>Рефлекторная функция </a:t>
            </a:r>
            <a:r>
              <a:rPr lang="ru-RU" sz="2800" dirty="0" smtClean="0"/>
              <a:t>– принимает участие в двигательных реакциях</a:t>
            </a:r>
            <a:endParaRPr lang="ru-RU" sz="28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5292080" y="3068960"/>
            <a:ext cx="3384376" cy="20882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i="1" dirty="0" smtClean="0"/>
              <a:t>Проводниковая функция </a:t>
            </a:r>
            <a:r>
              <a:rPr lang="ru-RU" sz="2800" dirty="0" smtClean="0"/>
              <a:t>– проведение нервных импульсов</a:t>
            </a:r>
            <a:endParaRPr lang="ru-RU" sz="2800" dirty="0"/>
          </a:p>
        </p:txBody>
      </p:sp>
      <p:cxnSp>
        <p:nvCxnSpPr>
          <p:cNvPr id="19" name="Прямая со стрелкой 18"/>
          <p:cNvCxnSpPr>
            <a:stCxn id="8" idx="2"/>
          </p:cNvCxnSpPr>
          <p:nvPr/>
        </p:nvCxnSpPr>
        <p:spPr>
          <a:xfrm>
            <a:off x="7016368" y="2564904"/>
            <a:ext cx="0" cy="5040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"/>
          <p:cNvSpPr txBox="1">
            <a:spLocks noChangeArrowheads="1"/>
          </p:cNvSpPr>
          <p:nvPr/>
        </p:nvSpPr>
        <p:spPr>
          <a:xfrm>
            <a:off x="457200" y="-26988"/>
            <a:ext cx="8229600" cy="1143001"/>
          </a:xfrm>
          <a:prstGeom prst="rect">
            <a:avLst/>
          </a:prstGeom>
        </p:spPr>
        <p:txBody>
          <a:bodyPr anchor="ctr">
            <a:normAutofit fontScale="92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C00000"/>
                </a:solidFill>
                <a:latin typeface="Comic Sans MS" pitchFamily="66" charset="0"/>
              </a:rPr>
              <a:t>Повреждения спинного мозга</a:t>
            </a:r>
            <a:endParaRPr lang="ru-RU" b="1" dirty="0">
              <a:solidFill>
                <a:srgbClr val="C00000"/>
              </a:solidFill>
              <a:latin typeface="Comic Sans MS" pitchFamily="66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647700" y="1268413"/>
            <a:ext cx="7848600" cy="1016000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rgbClr val="FFFF99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Полное повреждение: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Comic Sans MS" pitchFamily="66" charset="0"/>
              </a:rPr>
              <a:t>наблюдается полная потеря чувствительности и функций мышц ниже уровня повреждения. </a:t>
            </a:r>
            <a:endParaRPr lang="ru-RU" dirty="0">
              <a:latin typeface="Comic Sans MS" pitchFamily="66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47700" y="2565400"/>
            <a:ext cx="7848600" cy="2676525"/>
          </a:xfrm>
          <a:prstGeom prst="rect">
            <a:avLst/>
          </a:prstGeom>
          <a:gradFill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rgbClr val="FFFF99"/>
              </a:gs>
              <a:gs pos="100000">
                <a:schemeClr val="accent5">
                  <a:lumMod val="40000"/>
                  <a:lumOff val="60000"/>
                </a:schemeClr>
              </a:gs>
            </a:gsLst>
            <a:lin ang="5400000" scaled="0"/>
          </a:gradFill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b="1" dirty="0">
                <a:solidFill>
                  <a:srgbClr val="FF0000"/>
                </a:solidFill>
                <a:latin typeface="Comic Sans MS" pitchFamily="66" charset="0"/>
              </a:rPr>
              <a:t>Частичное повреждение: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atin typeface="Comic Sans MS" pitchFamily="66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Comic Sans MS" pitchFamily="66" charset="0"/>
              </a:rPr>
              <a:t>частично сохраняются функции тела ниже уровня повреждения.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latin typeface="Comic Sans MS" pitchFamily="66" charset="0"/>
              </a:rPr>
              <a:t>В большинстве случаев, при повреждении спинного мозга, обе стороны тела затронуты одинаково. Повреждения верхних шейных отделов спинного мозга может вызвать паралич обеих рук и обеих ног. Если повреждение спинного мозга происходит в нижней части спины, это может вызвать паралич обеих ног.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Закрепление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Длина спинного мозга в среднем составляет:</a:t>
            </a:r>
          </a:p>
          <a:p>
            <a:pPr marL="0" indent="0">
              <a:buNone/>
            </a:pPr>
            <a:r>
              <a:rPr lang="ru-RU" dirty="0" smtClean="0"/>
              <a:t>1. </a:t>
            </a:r>
            <a:r>
              <a:rPr lang="ru-RU" dirty="0"/>
              <a:t>40 см</a:t>
            </a:r>
          </a:p>
          <a:p>
            <a:pPr marL="0" indent="0">
              <a:buNone/>
            </a:pPr>
            <a:r>
              <a:rPr lang="ru-RU" dirty="0" smtClean="0"/>
              <a:t>2. </a:t>
            </a:r>
            <a:r>
              <a:rPr lang="ru-RU" dirty="0"/>
              <a:t>45 см</a:t>
            </a:r>
          </a:p>
          <a:p>
            <a:pPr marL="0" indent="0">
              <a:buNone/>
            </a:pPr>
            <a:r>
              <a:rPr lang="ru-RU" dirty="0" smtClean="0"/>
              <a:t>3. </a:t>
            </a:r>
            <a:r>
              <a:rPr lang="ru-RU" dirty="0"/>
              <a:t>50 см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63971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657</TotalTime>
  <Words>435</Words>
  <Application>Microsoft Office PowerPoint</Application>
  <PresentationFormat>Экран (4:3)</PresentationFormat>
  <Paragraphs>68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1" baseType="lpstr">
      <vt:lpstr>Arial</vt:lpstr>
      <vt:lpstr>Calibri</vt:lpstr>
      <vt:lpstr>Century Schoolbook</vt:lpstr>
      <vt:lpstr>Comic Sans MS</vt:lpstr>
      <vt:lpstr>PT Sans</vt:lpstr>
      <vt:lpstr>Wingdings</vt:lpstr>
      <vt:lpstr>Wingdings 2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Значение спинномозговой жидкости</vt:lpstr>
      <vt:lpstr>Презентация PowerPoint</vt:lpstr>
      <vt:lpstr>Функции спинного мозга</vt:lpstr>
      <vt:lpstr>Презентация PowerPoint</vt:lpstr>
      <vt:lpstr>Закрепление</vt:lpstr>
      <vt:lpstr>Закрепление</vt:lpstr>
      <vt:lpstr>Закрепление</vt:lpstr>
      <vt:lpstr>Закрепление</vt:lpstr>
      <vt:lpstr>Домашнее задание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АРИЙ</dc:creator>
  <cp:lastModifiedBy>User</cp:lastModifiedBy>
  <cp:revision>55</cp:revision>
  <dcterms:created xsi:type="dcterms:W3CDTF">2012-10-06T09:53:09Z</dcterms:created>
  <dcterms:modified xsi:type="dcterms:W3CDTF">2019-02-25T03:20:56Z</dcterms:modified>
</cp:coreProperties>
</file>